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449" r:id="rId3"/>
    <p:sldId id="448" r:id="rId4"/>
    <p:sldId id="437" r:id="rId5"/>
    <p:sldId id="439" r:id="rId6"/>
    <p:sldId id="442" r:id="rId7"/>
    <p:sldId id="443" r:id="rId8"/>
    <p:sldId id="419" r:id="rId9"/>
    <p:sldId id="422" r:id="rId10"/>
    <p:sldId id="423" r:id="rId11"/>
    <p:sldId id="424" r:id="rId12"/>
    <p:sldId id="444" r:id="rId13"/>
    <p:sldId id="441" r:id="rId14"/>
    <p:sldId id="425" r:id="rId15"/>
    <p:sldId id="426" r:id="rId16"/>
    <p:sldId id="427" r:id="rId17"/>
    <p:sldId id="428" r:id="rId18"/>
    <p:sldId id="429" r:id="rId19"/>
    <p:sldId id="431" r:id="rId20"/>
    <p:sldId id="432" r:id="rId21"/>
    <p:sldId id="433" r:id="rId22"/>
    <p:sldId id="434" r:id="rId23"/>
    <p:sldId id="445" r:id="rId24"/>
    <p:sldId id="446" r:id="rId25"/>
    <p:sldId id="447" r:id="rId26"/>
    <p:sldId id="421" r:id="rId27"/>
    <p:sldId id="381" r:id="rId28"/>
    <p:sldId id="380" r:id="rId29"/>
    <p:sldId id="394" r:id="rId30"/>
    <p:sldId id="399" r:id="rId31"/>
    <p:sldId id="400" r:id="rId32"/>
    <p:sldId id="395" r:id="rId33"/>
    <p:sldId id="401" r:id="rId34"/>
    <p:sldId id="397" r:id="rId35"/>
    <p:sldId id="402" r:id="rId36"/>
    <p:sldId id="398" r:id="rId37"/>
    <p:sldId id="403" r:id="rId38"/>
    <p:sldId id="391" r:id="rId39"/>
    <p:sldId id="404" r:id="rId40"/>
    <p:sldId id="405" r:id="rId41"/>
    <p:sldId id="396" r:id="rId42"/>
    <p:sldId id="406" r:id="rId43"/>
    <p:sldId id="407" r:id="rId44"/>
    <p:sldId id="408" r:id="rId45"/>
    <p:sldId id="409" r:id="rId46"/>
    <p:sldId id="411" r:id="rId47"/>
    <p:sldId id="367" r:id="rId48"/>
    <p:sldId id="412" r:id="rId49"/>
    <p:sldId id="413" r:id="rId50"/>
    <p:sldId id="414" r:id="rId51"/>
    <p:sldId id="257" r:id="rId52"/>
    <p:sldId id="415" r:id="rId53"/>
    <p:sldId id="347" r:id="rId54"/>
    <p:sldId id="345" r:id="rId55"/>
    <p:sldId id="348" r:id="rId56"/>
    <p:sldId id="435" r:id="rId57"/>
    <p:sldId id="390" r:id="rId58"/>
    <p:sldId id="436" r:id="rId59"/>
    <p:sldId id="438" r:id="rId60"/>
    <p:sldId id="375" r:id="rId61"/>
    <p:sldId id="418" r:id="rId62"/>
    <p:sldId id="41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3" autoAdjust="0"/>
    <p:restoredTop sz="94238" autoAdjust="0"/>
  </p:normalViewPr>
  <p:slideViewPr>
    <p:cSldViewPr snapToGrid="0">
      <p:cViewPr varScale="1">
        <p:scale>
          <a:sx n="33" d="100"/>
          <a:sy n="33" d="100"/>
        </p:scale>
        <p:origin x="103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Jiles" userId="d89e19ca2e44e475" providerId="LiveId" clId="{0803F397-FD37-4806-B0DC-132FBFE20D42}"/>
    <pc:docChg chg="delSld">
      <pc:chgData name="Anthony Jiles" userId="d89e19ca2e44e475" providerId="LiveId" clId="{0803F397-FD37-4806-B0DC-132FBFE20D42}" dt="2024-12-07T01:53:17.846" v="0" actId="47"/>
      <pc:docMkLst>
        <pc:docMk/>
      </pc:docMkLst>
      <pc:sldChg chg="del">
        <pc:chgData name="Anthony Jiles" userId="d89e19ca2e44e475" providerId="LiveId" clId="{0803F397-FD37-4806-B0DC-132FBFE20D42}" dt="2024-12-07T01:53:17.846" v="0" actId="47"/>
        <pc:sldMkLst>
          <pc:docMk/>
          <pc:sldMk cId="1346377229" sldId="4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6CF29-6082-4AD1-AACF-A84EAA1DA08B}" type="datetimeFigureOut">
              <a:rPr lang="zh-TW" altLang="en-US" smtClean="0"/>
              <a:t>2024/12/7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8BF6E-DD7F-4E77-9F50-15AFA49291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00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8BF6E-DD7F-4E77-9F50-15AFA49291D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93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0777-09D6-46EE-095F-E005BDBD3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290B6-B321-8F10-10DD-4098495D4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C529-8CCE-DCE5-9F19-354F4110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87BF6-4861-1C96-181B-EF490375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DF012-9181-AE41-7DF8-A60ACE6D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8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2AF3-7998-0CA3-F8A7-256DA9FA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60BCE-C2EE-2AB0-8052-841466F7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AADB8-3912-FC5C-A725-A02D2A6F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23B3-8669-D192-9E5E-CB380483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E7724-D5FA-5990-3919-BEF2CF02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4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82EEE-274A-78FB-6125-B054AB4CE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71319-9EE4-618E-E6F8-93C784ABC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897E-8ED0-6C41-7D3A-7FA2DE0B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3D2D4-4198-D2CA-2E15-5B12134A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7D2F9-9D6D-6CAD-4555-1E5DF7EA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6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D4B8-2C78-82FC-16AB-15192116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F36A3-B835-95B7-4E16-086CF0F2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4AC1A-7FB5-B9F8-DCEE-1A45A548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65A0-E4D4-AC7D-8097-3E75E3DF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FEC72-2374-41D5-6C6F-861AFDE4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4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01E9-1C1F-90E6-1316-704BA2BA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3697F-9A4D-80F9-F4DC-4A2DFB8B9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5833-D8C2-6D00-D071-1EB6A63B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86D7-EB44-248D-8325-C4F8EDDB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3D08-21DC-E739-B7CA-E00FE864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8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6673-6709-4ACE-A1E4-9D27DDD8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C5EB-16F1-8FF9-A6D4-68DBF131E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0505F-4BD6-6128-753B-F50A65657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C099-74B3-4C7D-4F2E-63A912BF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E38B4-1989-A8A3-F6E0-1708634F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7C77B-11F0-CD41-5A68-6262961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4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CF5F-5EE6-6D3B-584D-0B8D0E4B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C0565-52B7-31CF-1CA0-BCEB36BE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6A60F-8B2C-85B0-C11E-C238D8D4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F174E-B194-D49E-6A67-3F19C19A6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24691-B3F7-2954-3800-ABD07370B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E13C1-96E8-4886-7878-2F6319B7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14361-F8EE-16BB-D43B-4886D071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D527B-1408-B3FB-0C6D-0A0EA38D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16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C84A-07B1-5840-A7D2-FEF6908F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EA42B-4BA5-4064-E7FB-B713ACF5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F3D89-EBE8-0D23-CD90-F9F3AAF2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ECAB4-51A4-D346-B86F-09197336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1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7E257-E94F-8E60-3DF9-EB162020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53A12-51ED-1E1A-54E9-FCE6D85D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E026A-4935-291B-0A32-3FB215A2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81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1C0A-5A7C-DAD2-92BB-E5A592C8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C503-1D16-08FD-0367-10465492E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7446F-4024-D87F-BE88-77D0DA73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295EA-0B8F-00E3-BEA9-04533438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9EBD7-9256-5528-6F3B-6C9A0321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CFDE-315A-2404-8979-37880113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5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DCDD-CADE-48F4-A885-140370F8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0B570-9337-C704-7595-C8DA39E0D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866DC-62A6-952C-6844-D030F7C8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D179A-6683-C7B5-54EB-E3736549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819F9-144A-31BA-0875-3B38DA32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B7BD8-3FAE-5763-AD5D-ACF4B92E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37030-85D0-1D05-12AE-BB2FCCEF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94A71-D679-D1C5-6A89-BA65BCC58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F037-D987-9FDD-E03E-D7164D723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7D91F-43C1-48AE-8E0C-73BD74460EC2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2CD61-FDCD-FDB8-91BB-08CC34A57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E911A-2199-3EDB-711E-A345B59D5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3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5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2032000" y="0"/>
            <a:ext cx="4064000" cy="2527807"/>
          </a:xfrm>
          <a:prstGeom prst="wedgeRoundRectCallout">
            <a:avLst>
              <a:gd name="adj1" fmla="val -30995"/>
              <a:gd name="adj2" fmla="val 851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 yo</a:t>
            </a:r>
            <a:r>
              <a:rPr lang="en-US" sz="6600" dirty="0">
                <a:solidFill>
                  <a:srgbClr val="0070C0"/>
                </a:solidFill>
              </a:rPr>
              <a:t>u</a:t>
            </a:r>
            <a:r>
              <a:rPr lang="en-US" sz="6600" dirty="0">
                <a:solidFill>
                  <a:schemeClr val="tx1"/>
                </a:solidFill>
              </a:rPr>
              <a:t>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2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3569676" y="228600"/>
            <a:ext cx="6963508" cy="1230923"/>
          </a:xfrm>
          <a:prstGeom prst="wedgeRectCallout">
            <a:avLst>
              <a:gd name="adj1" fmla="val -3064"/>
              <a:gd name="adj2" fmla="val 8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m </a:t>
            </a:r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t</a:t>
            </a:r>
            <a:r>
              <a:rPr lang="en-US" sz="8800" dirty="0">
                <a:solidFill>
                  <a:srgbClr val="0070C0"/>
                </a:solidFill>
              </a:rPr>
              <a:t>ea</a:t>
            </a:r>
            <a:r>
              <a:rPr lang="en-US" sz="8800" dirty="0"/>
              <a:t>ch</a:t>
            </a:r>
            <a:r>
              <a:rPr lang="en-US" sz="8800" dirty="0">
                <a:solidFill>
                  <a:srgbClr val="0070C0"/>
                </a:solidFill>
              </a:rPr>
              <a:t>er</a:t>
            </a:r>
            <a:r>
              <a:rPr lang="en-US" sz="8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16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B5A49-A95C-26A5-95ED-F56404EE9150}"/>
              </a:ext>
            </a:extLst>
          </p:cNvPr>
          <p:cNvSpPr/>
          <p:nvPr/>
        </p:nvSpPr>
        <p:spPr>
          <a:xfrm>
            <a:off x="2888674" y="892493"/>
            <a:ext cx="26893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1639D3-70BF-8F3D-627C-E2079BBA3389}"/>
              </a:ext>
            </a:extLst>
          </p:cNvPr>
          <p:cNvSpPr/>
          <p:nvPr/>
        </p:nvSpPr>
        <p:spPr>
          <a:xfrm>
            <a:off x="5681582" y="892493"/>
            <a:ext cx="16637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5BCFEE-9B54-FC05-622C-CFC9179DFC6E}"/>
              </a:ext>
            </a:extLst>
          </p:cNvPr>
          <p:cNvSpPr/>
          <p:nvPr/>
        </p:nvSpPr>
        <p:spPr>
          <a:xfrm>
            <a:off x="7330942" y="892493"/>
            <a:ext cx="18706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endParaRPr lang="en-US" sz="8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96199-B554-0A9C-BCBC-504B4ED627DF}"/>
              </a:ext>
            </a:extLst>
          </p:cNvPr>
          <p:cNvSpPr/>
          <p:nvPr/>
        </p:nvSpPr>
        <p:spPr>
          <a:xfrm>
            <a:off x="9244464" y="909935"/>
            <a:ext cx="707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B762B7-5D7B-8181-CD74-285470B7973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785978" y="2339043"/>
            <a:ext cx="4480285" cy="1898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D3D6B67-DAEB-F1A6-0139-C27957D842AE}"/>
              </a:ext>
            </a:extLst>
          </p:cNvPr>
          <p:cNvSpPr/>
          <p:nvPr/>
        </p:nvSpPr>
        <p:spPr>
          <a:xfrm>
            <a:off x="3550224" y="4220307"/>
            <a:ext cx="468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B3D0B6-B875-B250-2753-658C1D2BBABD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 flipH="1">
            <a:off x="5190249" y="2339043"/>
            <a:ext cx="1323228" cy="1881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B0B36-8C58-DFE5-D09D-CD5ED7CB2645}"/>
              </a:ext>
            </a:extLst>
          </p:cNvPr>
          <p:cNvSpPr/>
          <p:nvPr/>
        </p:nvSpPr>
        <p:spPr>
          <a:xfrm>
            <a:off x="4377366" y="4220307"/>
            <a:ext cx="16257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CEF68-4037-EE8D-431D-07CEA5794C9B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>
            <a:off x="4233337" y="2339043"/>
            <a:ext cx="4694773" cy="1907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4F3F0-4FDF-9CFD-BD80-9BA6289F39D5}"/>
              </a:ext>
            </a:extLst>
          </p:cNvPr>
          <p:cNvSpPr/>
          <p:nvPr/>
        </p:nvSpPr>
        <p:spPr>
          <a:xfrm>
            <a:off x="9946014" y="4220306"/>
            <a:ext cx="468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1DA3D-1961-5196-BA52-23B2300D92DD}"/>
              </a:ext>
            </a:extLst>
          </p:cNvPr>
          <p:cNvSpPr/>
          <p:nvPr/>
        </p:nvSpPr>
        <p:spPr>
          <a:xfrm>
            <a:off x="6200611" y="3429000"/>
            <a:ext cx="1717137" cy="32115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>
              <a:lnSpc>
                <a:spcPts val="8000"/>
              </a:lnSpc>
            </a:pP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  <a:p>
            <a:pPr algn="ctr">
              <a:lnSpc>
                <a:spcPts val="8000"/>
              </a:lnSpc>
            </a:pP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F26770-C473-8F45-478C-FDEA0B5971C7}"/>
              </a:ext>
            </a:extLst>
          </p:cNvPr>
          <p:cNvSpPr/>
          <p:nvPr/>
        </p:nvSpPr>
        <p:spPr>
          <a:xfrm>
            <a:off x="7912447" y="4246194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dirty="0">
                <a:solidFill>
                  <a:srgbClr val="000000"/>
                </a:solidFill>
                <a:latin typeface="helvetica neue"/>
              </a:rPr>
              <a:t>什麼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0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9" grpId="0"/>
      <p:bldP spid="11" grpId="0"/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525181" y="827639"/>
            <a:ext cx="71416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1A9E-425A-2701-A388-488311970655}"/>
              </a:ext>
            </a:extLst>
          </p:cNvPr>
          <p:cNvSpPr txBox="1"/>
          <p:nvPr/>
        </p:nvSpPr>
        <p:spPr>
          <a:xfrm>
            <a:off x="4051014" y="2921168"/>
            <a:ext cx="40899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你是什麼</a:t>
            </a:r>
            <a:r>
              <a:rPr lang="en-GB" sz="6000" dirty="0"/>
              <a:t>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D2831-6A40-E438-F897-D68DE1B6466B}"/>
              </a:ext>
            </a:extLst>
          </p:cNvPr>
          <p:cNvSpPr txBox="1"/>
          <p:nvPr/>
        </p:nvSpPr>
        <p:spPr>
          <a:xfrm>
            <a:off x="3248405" y="4583810"/>
            <a:ext cx="5695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你做什麼工作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88176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2032000" y="0"/>
            <a:ext cx="4064000" cy="2527807"/>
          </a:xfrm>
          <a:prstGeom prst="wedgeRoundRectCallout">
            <a:avLst>
              <a:gd name="adj1" fmla="val -30995"/>
              <a:gd name="adj2" fmla="val 851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</a:t>
            </a:r>
            <a:r>
              <a:rPr lang="en-US" sz="6600" dirty="0">
                <a:solidFill>
                  <a:srgbClr val="0070C0"/>
                </a:solidFill>
              </a:rPr>
              <a:t>ar</a:t>
            </a:r>
            <a:r>
              <a:rPr lang="en-US" sz="6600" dirty="0">
                <a:solidFill>
                  <a:schemeClr val="tx1"/>
                </a:solidFill>
              </a:rPr>
              <a:t>e yo</a:t>
            </a:r>
            <a:r>
              <a:rPr lang="en-US" sz="6600" dirty="0">
                <a:solidFill>
                  <a:srgbClr val="0070C0"/>
                </a:solidFill>
              </a:rPr>
              <a:t>u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3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4202723" y="228600"/>
            <a:ext cx="5539154" cy="1230923"/>
          </a:xfrm>
          <a:prstGeom prst="wedgeRectCallout">
            <a:avLst>
              <a:gd name="adj1" fmla="val -3064"/>
              <a:gd name="adj2" fmla="val 8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m </a:t>
            </a:r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m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68282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3569676" y="228600"/>
            <a:ext cx="6963508" cy="1230923"/>
          </a:xfrm>
          <a:prstGeom prst="wedgeRectCallout">
            <a:avLst>
              <a:gd name="adj1" fmla="val -3064"/>
              <a:gd name="adj2" fmla="val 8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m </a:t>
            </a:r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t</a:t>
            </a:r>
            <a:r>
              <a:rPr lang="en-US" sz="8800" dirty="0">
                <a:solidFill>
                  <a:srgbClr val="0070C0"/>
                </a:solidFill>
              </a:rPr>
              <a:t>ea</a:t>
            </a:r>
            <a:r>
              <a:rPr lang="en-US" sz="8800" dirty="0"/>
              <a:t>ch</a:t>
            </a:r>
            <a:r>
              <a:rPr lang="en-US" sz="8800" dirty="0">
                <a:solidFill>
                  <a:srgbClr val="0070C0"/>
                </a:solidFill>
              </a:rPr>
              <a:t>er</a:t>
            </a:r>
            <a:r>
              <a:rPr lang="en-US" sz="8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790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2032000" y="0"/>
            <a:ext cx="4064000" cy="2527807"/>
          </a:xfrm>
          <a:prstGeom prst="wedgeRoundRectCallout">
            <a:avLst>
              <a:gd name="adj1" fmla="val -30995"/>
              <a:gd name="adj2" fmla="val 851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</a:t>
            </a:r>
            <a:r>
              <a:rPr lang="en-US" sz="6600" dirty="0">
                <a:solidFill>
                  <a:srgbClr val="0070C0"/>
                </a:solidFill>
              </a:rPr>
              <a:t>i</a:t>
            </a:r>
            <a:r>
              <a:rPr lang="en-US" sz="6600" dirty="0">
                <a:solidFill>
                  <a:schemeClr val="tx1"/>
                </a:solidFill>
              </a:rPr>
              <a:t>s y</a:t>
            </a:r>
            <a:r>
              <a:rPr lang="en-US" sz="6600" dirty="0">
                <a:solidFill>
                  <a:srgbClr val="0070C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u</a:t>
            </a:r>
            <a:r>
              <a:rPr lang="en-US" sz="6600" dirty="0">
                <a:solidFill>
                  <a:srgbClr val="0070C0"/>
                </a:solidFill>
              </a:rPr>
              <a:t>r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u="sng" dirty="0">
                <a:solidFill>
                  <a:schemeClr val="tx1"/>
                </a:solidFill>
              </a:rPr>
              <a:t>j</a:t>
            </a:r>
            <a:r>
              <a:rPr lang="en-US" sz="6600" u="sng" dirty="0">
                <a:solidFill>
                  <a:srgbClr val="0070C0"/>
                </a:solidFill>
              </a:rPr>
              <a:t>o</a:t>
            </a:r>
            <a:r>
              <a:rPr lang="en-US" sz="6600" u="sng" dirty="0">
                <a:solidFill>
                  <a:schemeClr val="tx1"/>
                </a:solidFill>
              </a:rPr>
              <a:t>b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120B3-81A1-C01F-9623-BBE6DF78D701}"/>
              </a:ext>
            </a:extLst>
          </p:cNvPr>
          <p:cNvSpPr txBox="1"/>
          <p:nvPr/>
        </p:nvSpPr>
        <p:spPr>
          <a:xfrm>
            <a:off x="3049466" y="2527807"/>
            <a:ext cx="60930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4400" b="0" i="0" dirty="0">
                <a:solidFill>
                  <a:srgbClr val="000000"/>
                </a:solidFill>
                <a:effectLst/>
                <a:latin typeface="helvetica neue"/>
              </a:rPr>
              <a:t>工作；職業；零工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524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3569676" y="228600"/>
            <a:ext cx="6963508" cy="1230923"/>
          </a:xfrm>
          <a:prstGeom prst="wedgeRectCallout">
            <a:avLst>
              <a:gd name="adj1" fmla="val -3064"/>
              <a:gd name="adj2" fmla="val 8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m </a:t>
            </a:r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t</a:t>
            </a:r>
            <a:r>
              <a:rPr lang="en-US" sz="8800" dirty="0">
                <a:solidFill>
                  <a:srgbClr val="0070C0"/>
                </a:solidFill>
              </a:rPr>
              <a:t>ea</a:t>
            </a:r>
            <a:r>
              <a:rPr lang="en-US" sz="8800" dirty="0"/>
              <a:t>ch</a:t>
            </a:r>
            <a:r>
              <a:rPr lang="en-US" sz="8800" dirty="0">
                <a:solidFill>
                  <a:srgbClr val="0070C0"/>
                </a:solidFill>
              </a:rPr>
              <a:t>er</a:t>
            </a:r>
            <a:r>
              <a:rPr lang="en-US" sz="8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76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8128000" y="0"/>
            <a:ext cx="4064000" cy="2527807"/>
          </a:xfrm>
          <a:prstGeom prst="wedgeRoundRectCallout">
            <a:avLst>
              <a:gd name="adj1" fmla="val -61283"/>
              <a:gd name="adj2" fmla="val 364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 yo</a:t>
            </a:r>
            <a:r>
              <a:rPr lang="en-US" sz="6600" dirty="0">
                <a:solidFill>
                  <a:srgbClr val="0070C0"/>
                </a:solidFill>
              </a:rPr>
              <a:t>u</a:t>
            </a:r>
            <a:r>
              <a:rPr lang="en-US" sz="6600" dirty="0">
                <a:solidFill>
                  <a:schemeClr val="tx1"/>
                </a:solidFill>
              </a:rPr>
              <a:t>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5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3C02673-D31B-4693-9065-5BA3951DC419}"/>
              </a:ext>
            </a:extLst>
          </p:cNvPr>
          <p:cNvSpPr/>
          <p:nvPr/>
        </p:nvSpPr>
        <p:spPr>
          <a:xfrm>
            <a:off x="2774353" y="474345"/>
            <a:ext cx="5623078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year:</a:t>
            </a:r>
          </a:p>
          <a:p>
            <a:pPr marL="914400" indent="-914400">
              <a:buAutoNum type="arabicPeriod"/>
            </a:pPr>
            <a:r>
              <a:rPr lang="en-US" altLang="zh-T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Military unit</a:t>
            </a:r>
          </a:p>
          <a:p>
            <a:pPr marL="914400" indent="-914400">
              <a:buAutoNum type="arabicPeriod"/>
            </a:pPr>
            <a:r>
              <a:rPr lang="en-US" altLang="zh-T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wrong = all wrong</a:t>
            </a:r>
          </a:p>
          <a:p>
            <a:pPr marL="914400" indent="-914400">
              <a:buAutoNum type="arabicPeriod"/>
            </a:pPr>
            <a:r>
              <a:rPr lang="en-US" altLang="zh-T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-10%</a:t>
            </a:r>
          </a:p>
          <a:p>
            <a:pPr marL="914400" indent="-914400">
              <a:buAutoNum type="arabicPeriod"/>
            </a:pPr>
            <a:r>
              <a:rPr lang="en-US" altLang="zh-T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Little teacher</a:t>
            </a:r>
          </a:p>
          <a:p>
            <a:pPr marL="914400" indent="-914400">
              <a:buAutoNum type="arabicPeriod"/>
            </a:pPr>
            <a:r>
              <a:rPr lang="en-US" altLang="zh-T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Pay attention</a:t>
            </a:r>
          </a:p>
          <a:p>
            <a:pPr marL="914400" indent="-914400">
              <a:buAutoNum type="arabicPeriod"/>
            </a:pPr>
            <a:r>
              <a:rPr lang="en-US" altLang="zh-T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 up</a:t>
            </a:r>
          </a:p>
          <a:p>
            <a:pPr marL="914400" indent="-914400">
              <a:buAutoNum type="arabicPeriod"/>
            </a:pPr>
            <a:r>
              <a:rPr lang="en-US" altLang="zh-T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cards</a:t>
            </a:r>
            <a:endParaRPr lang="zh-TW" alt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868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422031" y="1582616"/>
            <a:ext cx="3798277" cy="1230923"/>
          </a:xfrm>
          <a:prstGeom prst="wedgeRectCallout">
            <a:avLst>
              <a:gd name="adj1" fmla="val -6370"/>
              <a:gd name="adj2" fmla="val 1010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st</a:t>
            </a:r>
            <a:r>
              <a:rPr lang="en-US" sz="8800" dirty="0">
                <a:solidFill>
                  <a:srgbClr val="0070C0"/>
                </a:solidFill>
              </a:rPr>
              <a:t>u</a:t>
            </a:r>
            <a:r>
              <a:rPr lang="en-US" sz="8800" dirty="0"/>
              <a:t>d</a:t>
            </a:r>
            <a:r>
              <a:rPr lang="en-US" sz="8800" dirty="0">
                <a:solidFill>
                  <a:srgbClr val="0070C0"/>
                </a:solidFill>
              </a:rPr>
              <a:t>y</a:t>
            </a:r>
            <a:r>
              <a:rPr lang="en-US" sz="8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587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8128000" y="0"/>
            <a:ext cx="4064000" cy="2527807"/>
          </a:xfrm>
          <a:prstGeom prst="wedgeRoundRectCallout">
            <a:avLst>
              <a:gd name="adj1" fmla="val -61283"/>
              <a:gd name="adj2" fmla="val 364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</a:t>
            </a:r>
            <a:r>
              <a:rPr lang="en-US" sz="6600" dirty="0">
                <a:solidFill>
                  <a:srgbClr val="0070C0"/>
                </a:solidFill>
              </a:rPr>
              <a:t>ar</a:t>
            </a:r>
            <a:r>
              <a:rPr lang="en-US" sz="6600" dirty="0">
                <a:solidFill>
                  <a:schemeClr val="tx1"/>
                </a:solidFill>
              </a:rPr>
              <a:t>e yo</a:t>
            </a:r>
            <a:r>
              <a:rPr lang="en-US" sz="6600" dirty="0">
                <a:solidFill>
                  <a:srgbClr val="0070C0"/>
                </a:solidFill>
              </a:rPr>
              <a:t>u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67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E049CFB-CC97-60FF-2EDD-9B9383E522B9}"/>
              </a:ext>
            </a:extLst>
          </p:cNvPr>
          <p:cNvSpPr/>
          <p:nvPr/>
        </p:nvSpPr>
        <p:spPr>
          <a:xfrm>
            <a:off x="140677" y="404446"/>
            <a:ext cx="6963508" cy="1230923"/>
          </a:xfrm>
          <a:prstGeom prst="wedgeRectCallout">
            <a:avLst>
              <a:gd name="adj1" fmla="val -15185"/>
              <a:gd name="adj2" fmla="val 16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</a:t>
            </a:r>
            <a:r>
              <a:rPr lang="en-US" sz="8800" dirty="0">
                <a:solidFill>
                  <a:srgbClr val="0070C0"/>
                </a:solidFill>
              </a:rPr>
              <a:t>a</a:t>
            </a:r>
            <a:r>
              <a:rPr lang="en-US" sz="8800" dirty="0"/>
              <a:t>m </a:t>
            </a:r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st</a:t>
            </a:r>
            <a:r>
              <a:rPr lang="en-US" sz="8800" dirty="0">
                <a:solidFill>
                  <a:srgbClr val="0070C0"/>
                </a:solidFill>
              </a:rPr>
              <a:t>u</a:t>
            </a:r>
            <a:r>
              <a:rPr lang="en-US" sz="8800" dirty="0"/>
              <a:t>d</a:t>
            </a:r>
            <a:r>
              <a:rPr lang="en-US" sz="8800" dirty="0">
                <a:solidFill>
                  <a:srgbClr val="0070C0"/>
                </a:solidFill>
              </a:rPr>
              <a:t>e</a:t>
            </a:r>
            <a:r>
              <a:rPr lang="en-US" sz="8800" dirty="0"/>
              <a:t>nt.</a:t>
            </a:r>
          </a:p>
        </p:txBody>
      </p:sp>
    </p:spTree>
    <p:extLst>
      <p:ext uri="{BB962C8B-B14F-4D97-AF65-F5344CB8AC3E}">
        <p14:creationId xmlns:p14="http://schemas.microsoft.com/office/powerpoint/2010/main" val="183844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4DAF9F-366D-B3D5-4C40-C1D3B0204F00}"/>
              </a:ext>
            </a:extLst>
          </p:cNvPr>
          <p:cNvSpPr/>
          <p:nvPr/>
        </p:nvSpPr>
        <p:spPr>
          <a:xfrm>
            <a:off x="829710" y="909935"/>
            <a:ext cx="26893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2240C-0EC1-88A0-5085-97DF44A72CA6}"/>
              </a:ext>
            </a:extLst>
          </p:cNvPr>
          <p:cNvSpPr/>
          <p:nvPr/>
        </p:nvSpPr>
        <p:spPr>
          <a:xfrm>
            <a:off x="3785616" y="909935"/>
            <a:ext cx="17434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ar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e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AB5798-423C-4314-0E6F-30C44FB15487}"/>
              </a:ext>
            </a:extLst>
          </p:cNvPr>
          <p:cNvSpPr/>
          <p:nvPr/>
        </p:nvSpPr>
        <p:spPr>
          <a:xfrm>
            <a:off x="5709524" y="909935"/>
            <a:ext cx="1906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y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u</a:t>
            </a:r>
            <a:endParaRPr lang="en-US" sz="8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 Light" panose="020B03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44243-EB3B-5B12-7F7D-5892E3F125D0}"/>
              </a:ext>
            </a:extLst>
          </p:cNvPr>
          <p:cNvSpPr/>
          <p:nvPr/>
        </p:nvSpPr>
        <p:spPr>
          <a:xfrm>
            <a:off x="10613366" y="909935"/>
            <a:ext cx="748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?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2F9F3C-5BCA-2968-9B84-B903435EA6DD}"/>
              </a:ext>
            </a:extLst>
          </p:cNvPr>
          <p:cNvSpPr/>
          <p:nvPr/>
        </p:nvSpPr>
        <p:spPr>
          <a:xfrm>
            <a:off x="7682436" y="909935"/>
            <a:ext cx="28648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d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i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BFBE70-44FE-3384-2657-42ABCC0DA17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7996867" y="2313156"/>
            <a:ext cx="1556760" cy="2056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7AC3B5-4477-644E-07FA-1E924E078A2C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3225061" y="2356485"/>
            <a:ext cx="3437898" cy="188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A14E72-F611-C686-B61A-D25D24CCC5D4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flipH="1">
            <a:off x="4532456" y="2356485"/>
            <a:ext cx="124874" cy="186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ECD42-EF24-CB04-4666-9B7A5CD2D2AF}"/>
              </a:ext>
            </a:extLst>
          </p:cNvPr>
          <p:cNvSpPr/>
          <p:nvPr/>
        </p:nvSpPr>
        <p:spPr>
          <a:xfrm>
            <a:off x="2990862" y="4246194"/>
            <a:ext cx="468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F9DAA4-5812-5FA9-54AA-21E595909AC8}"/>
              </a:ext>
            </a:extLst>
          </p:cNvPr>
          <p:cNvSpPr/>
          <p:nvPr/>
        </p:nvSpPr>
        <p:spPr>
          <a:xfrm>
            <a:off x="3719573" y="4223938"/>
            <a:ext cx="16257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BE68F3-4F33-6E1C-FF85-04165BAF68B7}"/>
              </a:ext>
            </a:extLst>
          </p:cNvPr>
          <p:cNvSpPr/>
          <p:nvPr/>
        </p:nvSpPr>
        <p:spPr>
          <a:xfrm>
            <a:off x="5345339" y="4369304"/>
            <a:ext cx="53030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</a:t>
            </a:r>
            <a:r>
              <a:rPr lang="zh-TW" altLang="en-US" sz="7200" b="0" i="0" dirty="0">
                <a:solidFill>
                  <a:srgbClr val="000000"/>
                </a:solidFill>
                <a:effectLst/>
                <a:latin typeface="helvetica neue"/>
              </a:rPr>
              <a:t>動詞 </a:t>
            </a:r>
            <a:r>
              <a:rPr lang="en-US" altLang="zh-TW" sz="7200" b="0" i="0" dirty="0">
                <a:solidFill>
                  <a:srgbClr val="000000"/>
                </a:solidFill>
                <a:effectLst/>
                <a:latin typeface="helvetica neue"/>
              </a:rPr>
              <a:t>+ </a:t>
            </a:r>
            <a:r>
              <a:rPr lang="en-US" altLang="zh-TW" sz="7200" b="0" i="0" dirty="0" err="1">
                <a:solidFill>
                  <a:srgbClr val="000000"/>
                </a:solidFill>
                <a:effectLst/>
                <a:latin typeface="helvetica neue"/>
              </a:rPr>
              <a:t>ing</a:t>
            </a:r>
            <a:r>
              <a:rPr lang="en-US" altLang="zh-TW" sz="7200" b="0" i="0" dirty="0">
                <a:solidFill>
                  <a:srgbClr val="000000"/>
                </a:solidFill>
                <a:effectLst/>
                <a:latin typeface="helvetica neue"/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13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  <p:bldP spid="13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1239575" y="827639"/>
            <a:ext cx="97128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3785616" y="3189470"/>
            <a:ext cx="4882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你在做什麼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027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33C4C-4E0A-7104-06B8-67CE86DA4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297" y="2143125"/>
            <a:ext cx="4571405" cy="2571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54A36C-B6E4-7A73-3C5E-17F8EF67E9F3}"/>
              </a:ext>
            </a:extLst>
          </p:cNvPr>
          <p:cNvSpPr/>
          <p:nvPr/>
        </p:nvSpPr>
        <p:spPr>
          <a:xfrm>
            <a:off x="2638827" y="5055360"/>
            <a:ext cx="6914343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I a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m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cl</a:t>
            </a: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ea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n</a:t>
            </a: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i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0740AB-99DE-B9B4-8DEC-28F73D7EC777}"/>
              </a:ext>
            </a:extLst>
          </p:cNvPr>
          <p:cNvSpPr/>
          <p:nvPr/>
        </p:nvSpPr>
        <p:spPr>
          <a:xfrm>
            <a:off x="1056093" y="353891"/>
            <a:ext cx="100798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ar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 y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ing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92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358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A5B8A3-71F9-49B7-BA3A-6DDCFD7FAD36}"/>
              </a:ext>
            </a:extLst>
          </p:cNvPr>
          <p:cNvSpPr txBox="1"/>
          <p:nvPr/>
        </p:nvSpPr>
        <p:spPr>
          <a:xfrm>
            <a:off x="3381375" y="857250"/>
            <a:ext cx="174272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V. </a:t>
            </a:r>
            <a:r>
              <a:rPr lang="zh-TW" altLang="en-US" sz="4125" dirty="0"/>
              <a:t>動詞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A45731-DE2B-4EF3-A1CA-818003512412}"/>
              </a:ext>
            </a:extLst>
          </p:cNvPr>
          <p:cNvSpPr txBox="1"/>
          <p:nvPr/>
        </p:nvSpPr>
        <p:spPr>
          <a:xfrm>
            <a:off x="5147202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+</a:t>
            </a:r>
            <a:endParaRPr lang="zh-TW" altLang="en-US" sz="4125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1A7CA9-3CD2-4396-AD66-52527B1F1F5E}"/>
              </a:ext>
            </a:extLst>
          </p:cNvPr>
          <p:cNvSpPr txBox="1"/>
          <p:nvPr/>
        </p:nvSpPr>
        <p:spPr>
          <a:xfrm>
            <a:off x="5649603" y="857249"/>
            <a:ext cx="63190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 err="1"/>
              <a:t>er</a:t>
            </a:r>
            <a:endParaRPr lang="zh-TW" altLang="en-US" sz="4125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FFC424-8ABB-4740-956B-FECB68783384}"/>
              </a:ext>
            </a:extLst>
          </p:cNvPr>
          <p:cNvSpPr txBox="1"/>
          <p:nvPr/>
        </p:nvSpPr>
        <p:spPr>
          <a:xfrm>
            <a:off x="6381750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=</a:t>
            </a:r>
            <a:endParaRPr lang="zh-TW" altLang="en-US" sz="4125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2E03B8-2733-4098-BCB0-B783B6442C0B}"/>
              </a:ext>
            </a:extLst>
          </p:cNvPr>
          <p:cNvSpPr txBox="1"/>
          <p:nvPr/>
        </p:nvSpPr>
        <p:spPr>
          <a:xfrm>
            <a:off x="3381376" y="2071687"/>
            <a:ext cx="450790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E376B39D-0AB0-7E01-5013-485568951F78}"/>
              </a:ext>
            </a:extLst>
          </p:cNvPr>
          <p:cNvSpPr txBox="1"/>
          <p:nvPr/>
        </p:nvSpPr>
        <p:spPr>
          <a:xfrm>
            <a:off x="3381375" y="2916263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愛做這個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012BFE6F-BC93-E1C1-B808-C89CC18AA904}"/>
              </a:ext>
            </a:extLst>
          </p:cNvPr>
          <p:cNvSpPr txBox="1"/>
          <p:nvPr/>
        </p:nvSpPr>
        <p:spPr>
          <a:xfrm>
            <a:off x="3381374" y="3637614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動詞的機器</a:t>
            </a: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6F4FC3C6-DB7E-F50F-7728-B7338789ADBE}"/>
              </a:ext>
            </a:extLst>
          </p:cNvPr>
          <p:cNvSpPr txBox="1"/>
          <p:nvPr/>
        </p:nvSpPr>
        <p:spPr>
          <a:xfrm>
            <a:off x="3381373" y="4358965"/>
            <a:ext cx="434439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</a:t>
            </a:r>
            <a:r>
              <a:rPr lang="en-US" altLang="zh-TW" sz="4125" dirty="0"/>
              <a:t>…</a:t>
            </a:r>
            <a:endParaRPr lang="zh-TW" altLang="en-US" sz="4125" dirty="0"/>
          </a:p>
        </p:txBody>
      </p:sp>
    </p:spTree>
    <p:extLst>
      <p:ext uri="{BB962C8B-B14F-4D97-AF65-F5344CB8AC3E}">
        <p14:creationId xmlns:p14="http://schemas.microsoft.com/office/powerpoint/2010/main" val="33162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59516" y="696201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chemeClr val="accent1"/>
                </a:solidFill>
                <a:latin typeface="Calibri"/>
                <a:cs typeface="Calibri"/>
              </a:rPr>
              <a:t>EA</a:t>
            </a:r>
            <a:endParaRPr sz="1765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DB806D4-4896-2711-0BF2-9316E3EEE84C}"/>
              </a:ext>
            </a:extLst>
          </p:cNvPr>
          <p:cNvSpPr txBox="1"/>
          <p:nvPr/>
        </p:nvSpPr>
        <p:spPr>
          <a:xfrm>
            <a:off x="4759515" y="3429000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EE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FC16B-7BE2-1763-210F-E2601EC8B326}"/>
              </a:ext>
            </a:extLst>
          </p:cNvPr>
          <p:cNvSpPr txBox="1"/>
          <p:nvPr/>
        </p:nvSpPr>
        <p:spPr>
          <a:xfrm>
            <a:off x="7432484" y="1554769"/>
            <a:ext cx="2473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有時候</a:t>
            </a:r>
            <a:endParaRPr lang="en-GB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66272-115A-56E8-9606-FFF0618A8961}"/>
              </a:ext>
            </a:extLst>
          </p:cNvPr>
          <p:cNvSpPr txBox="1"/>
          <p:nvPr/>
        </p:nvSpPr>
        <p:spPr>
          <a:xfrm>
            <a:off x="7432484" y="4344325"/>
            <a:ext cx="1815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總是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5971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3355" y="1981962"/>
            <a:ext cx="2286001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EE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8149356" y="1991680"/>
            <a:ext cx="1890756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P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2871216" y="1972244"/>
            <a:ext cx="34198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SW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7136-357A-5A27-9480-9D3E1C3BD36B}"/>
              </a:ext>
            </a:extLst>
          </p:cNvPr>
          <p:cNvSpPr txBox="1"/>
          <p:nvPr/>
        </p:nvSpPr>
        <p:spPr>
          <a:xfrm>
            <a:off x="9551755" y="5367866"/>
            <a:ext cx="2376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v. </a:t>
            </a:r>
            <a:r>
              <a:rPr lang="zh-TW" altLang="en-US" sz="6000" dirty="0">
                <a:solidFill>
                  <a:srgbClr val="000000"/>
                </a:solidFill>
                <a:latin typeface="helvetica neue"/>
              </a:rPr>
              <a:t>動詞</a:t>
            </a:r>
            <a:endParaRPr lang="en-GB" sz="6000" dirty="0"/>
          </a:p>
        </p:txBody>
      </p:sp>
      <p:pic>
        <p:nvPicPr>
          <p:cNvPr id="3" name="Picture 2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A172F6B9-45C7-CA87-1851-E9856325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45080" cy="28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090066-60C4-4713-A73C-B7B94D81E1F1}"/>
              </a:ext>
            </a:extLst>
          </p:cNvPr>
          <p:cNvSpPr/>
          <p:nvPr/>
        </p:nvSpPr>
        <p:spPr>
          <a:xfrm>
            <a:off x="5237431" y="1823207"/>
            <a:ext cx="1717137" cy="32115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>
              <a:lnSpc>
                <a:spcPts val="8000"/>
              </a:lnSpc>
            </a:pP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  <a:p>
            <a:pPr algn="ctr">
              <a:lnSpc>
                <a:spcPts val="8000"/>
              </a:lnSpc>
            </a:pP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4635" y="2157702"/>
            <a:ext cx="2286001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EE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1682496" y="2147984"/>
            <a:ext cx="34198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SW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7136-357A-5A27-9480-9D3E1C3BD36B}"/>
              </a:ext>
            </a:extLst>
          </p:cNvPr>
          <p:cNvSpPr txBox="1"/>
          <p:nvPr/>
        </p:nvSpPr>
        <p:spPr>
          <a:xfrm>
            <a:off x="389467" y="5367866"/>
            <a:ext cx="2496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n. </a:t>
            </a:r>
            <a:r>
              <a:rPr lang="zh-TW" altLang="en-US" sz="6000" dirty="0">
                <a:solidFill>
                  <a:srgbClr val="000000"/>
                </a:solidFill>
                <a:latin typeface="helvetica neue"/>
              </a:rPr>
              <a:t>名詞</a:t>
            </a:r>
            <a:endParaRPr lang="en-GB" sz="6000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B4D6844-2C1A-F458-6381-E8823E786915}"/>
              </a:ext>
            </a:extLst>
          </p:cNvPr>
          <p:cNvSpPr txBox="1"/>
          <p:nvPr/>
        </p:nvSpPr>
        <p:spPr>
          <a:xfrm>
            <a:off x="6960636" y="2147984"/>
            <a:ext cx="3774420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cs typeface="Calibri"/>
              </a:rPr>
              <a:t>P</a:t>
            </a: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16547" dirty="0">
              <a:latin typeface="Calibri"/>
              <a:cs typeface="Calibri"/>
            </a:endParaRPr>
          </a:p>
        </p:txBody>
      </p:sp>
      <p:pic>
        <p:nvPicPr>
          <p:cNvPr id="5" name="Picture 4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AFA00626-493F-2754-F133-94E467F5A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96196" cy="2530235"/>
          </a:xfrm>
          <a:prstGeom prst="rect">
            <a:avLst/>
          </a:prstGeom>
        </p:spPr>
      </p:pic>
      <p:pic>
        <p:nvPicPr>
          <p:cNvPr id="8" name="Picture 7" descr="A black circular object on a grey surface&#10;&#10;Description automatically generated">
            <a:extLst>
              <a:ext uri="{FF2B5EF4-FFF2-40B4-BE49-F238E27FC236}">
                <a16:creationId xmlns:a16="http://schemas.microsoft.com/office/drawing/2014/main" id="{94506B5E-4208-0EA2-1903-61E74891F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719"/>
            <a:ext cx="4648199" cy="2614612"/>
          </a:xfrm>
          <a:prstGeom prst="rect">
            <a:avLst/>
          </a:prstGeom>
        </p:spPr>
      </p:pic>
      <p:pic>
        <p:nvPicPr>
          <p:cNvPr id="10" name="Picture 9" descr="A white truck with a brush on the side of the road&#10;&#10;Description automatically generated">
            <a:extLst>
              <a:ext uri="{FF2B5EF4-FFF2-40B4-BE49-F238E27FC236}">
                <a16:creationId xmlns:a16="http://schemas.microsoft.com/office/drawing/2014/main" id="{1BE6ACD0-5C99-604C-476F-2F07CA427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30" y="4232296"/>
            <a:ext cx="4100557" cy="26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076918" y="827639"/>
            <a:ext cx="8038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4027169" y="3189470"/>
            <a:ext cx="4137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</a:t>
            </a:r>
            <a:r>
              <a:rPr lang="en-GB" sz="6000" dirty="0"/>
              <a:t>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4BEE8-05BD-CBE2-A64A-D9740161B0BA}"/>
              </a:ext>
            </a:extLst>
          </p:cNvPr>
          <p:cNvSpPr txBox="1"/>
          <p:nvPr/>
        </p:nvSpPr>
        <p:spPr>
          <a:xfrm>
            <a:off x="3248404" y="4780526"/>
            <a:ext cx="5695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你做什麼工作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9351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78" y="965201"/>
            <a:ext cx="4845493" cy="491156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50EDED5-81CB-81A6-02FA-DDA2EBDBCA88}"/>
              </a:ext>
            </a:extLst>
          </p:cNvPr>
          <p:cNvSpPr/>
          <p:nvPr/>
        </p:nvSpPr>
        <p:spPr>
          <a:xfrm>
            <a:off x="7474250" y="69088"/>
            <a:ext cx="3352246" cy="2527807"/>
          </a:xfrm>
          <a:prstGeom prst="wedgeRoundRectCallout">
            <a:avLst>
              <a:gd name="adj1" fmla="val -109415"/>
              <a:gd name="adj2" fmla="val 730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sw</a:t>
            </a:r>
            <a:r>
              <a:rPr lang="en-US" sz="6600" dirty="0">
                <a:solidFill>
                  <a:srgbClr val="C00000"/>
                </a:solidFill>
              </a:rPr>
              <a:t>ee</a:t>
            </a:r>
            <a:r>
              <a:rPr lang="en-US" sz="6600" dirty="0"/>
              <a:t>p.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749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1239575" y="827639"/>
            <a:ext cx="97128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3785616" y="3189470"/>
            <a:ext cx="4882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你在做什麼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0059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78" y="965201"/>
            <a:ext cx="4845493" cy="491156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50EDED5-81CB-81A6-02FA-DDA2EBDBCA88}"/>
              </a:ext>
            </a:extLst>
          </p:cNvPr>
          <p:cNvSpPr/>
          <p:nvPr/>
        </p:nvSpPr>
        <p:spPr>
          <a:xfrm>
            <a:off x="7474250" y="69088"/>
            <a:ext cx="3937462" cy="2527807"/>
          </a:xfrm>
          <a:prstGeom prst="wedgeRoundRectCallout">
            <a:avLst>
              <a:gd name="adj1" fmla="val -109415"/>
              <a:gd name="adj2" fmla="val 730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0070C0"/>
                </a:solidFill>
              </a:rPr>
              <a:t>am</a:t>
            </a:r>
            <a:r>
              <a:rPr lang="en-US" sz="6600" dirty="0"/>
              <a:t> sw</a:t>
            </a:r>
            <a:r>
              <a:rPr lang="en-US" sz="6600" dirty="0">
                <a:solidFill>
                  <a:srgbClr val="C00000"/>
                </a:solidFill>
              </a:rPr>
              <a:t>ee</a:t>
            </a:r>
            <a:r>
              <a:rPr lang="en-US" sz="6600" dirty="0"/>
              <a:t>p</a:t>
            </a:r>
            <a:r>
              <a:rPr lang="en-US" sz="6600" dirty="0">
                <a:solidFill>
                  <a:srgbClr val="0070C0"/>
                </a:solidFill>
              </a:rPr>
              <a:t>ing</a:t>
            </a:r>
            <a:r>
              <a:rPr lang="en-US" sz="6600" dirty="0"/>
              <a:t>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1808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525183" y="827639"/>
            <a:ext cx="71416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1A9E-425A-2701-A388-488311970655}"/>
              </a:ext>
            </a:extLst>
          </p:cNvPr>
          <p:cNvSpPr txBox="1"/>
          <p:nvPr/>
        </p:nvSpPr>
        <p:spPr>
          <a:xfrm>
            <a:off x="3284982" y="2921168"/>
            <a:ext cx="5622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你是做什麼的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462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78" y="965201"/>
            <a:ext cx="4845493" cy="491156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50EDED5-81CB-81A6-02FA-DDA2EBDBCA88}"/>
              </a:ext>
            </a:extLst>
          </p:cNvPr>
          <p:cNvSpPr/>
          <p:nvPr/>
        </p:nvSpPr>
        <p:spPr>
          <a:xfrm>
            <a:off x="7474250" y="69088"/>
            <a:ext cx="3937462" cy="2527807"/>
          </a:xfrm>
          <a:prstGeom prst="wedgeRoundRectCallout">
            <a:avLst>
              <a:gd name="adj1" fmla="val -109415"/>
              <a:gd name="adj2" fmla="val 730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C00000"/>
                </a:solidFill>
              </a:rPr>
              <a:t>a</a:t>
            </a:r>
            <a:r>
              <a:rPr lang="en-US" sz="6600" dirty="0"/>
              <a:t>m </a:t>
            </a:r>
            <a:r>
              <a:rPr lang="en-US" sz="6600" dirty="0">
                <a:solidFill>
                  <a:srgbClr val="C00000"/>
                </a:solidFill>
              </a:rPr>
              <a:t>a</a:t>
            </a:r>
            <a:r>
              <a:rPr lang="en-US" sz="6600" dirty="0"/>
              <a:t> sw</a:t>
            </a:r>
            <a:r>
              <a:rPr lang="en-US" sz="6600" dirty="0">
                <a:solidFill>
                  <a:srgbClr val="C00000"/>
                </a:solidFill>
              </a:rPr>
              <a:t>ee</a:t>
            </a:r>
            <a:r>
              <a:rPr lang="en-US" sz="6600" dirty="0"/>
              <a:t>p</a:t>
            </a:r>
            <a:r>
              <a:rPr lang="en-US" sz="6600" dirty="0">
                <a:solidFill>
                  <a:srgbClr val="C00000"/>
                </a:solidFill>
              </a:rPr>
              <a:t>er</a:t>
            </a:r>
            <a:r>
              <a:rPr lang="en-US" sz="6600" dirty="0"/>
              <a:t>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6762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86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5906" y="2000250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O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6657829" y="1990532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P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3657452" y="1990532"/>
            <a:ext cx="1876721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M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7136-357A-5A27-9480-9D3E1C3BD36B}"/>
              </a:ext>
            </a:extLst>
          </p:cNvPr>
          <p:cNvSpPr txBox="1"/>
          <p:nvPr/>
        </p:nvSpPr>
        <p:spPr>
          <a:xfrm>
            <a:off x="9185995" y="5367866"/>
            <a:ext cx="2376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新細明體" panose="02020500000000000000" pitchFamily="18" charset="-120"/>
                <a:cs typeface="+mn-cs"/>
              </a:rPr>
              <a:t>動詞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1502304" y="1990532"/>
            <a:ext cx="4773316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ea typeface="Calibri" panose="020F0502020204030204" pitchFamily="34" charset="0"/>
                <a:cs typeface="Calibri"/>
              </a:rPr>
              <a:t>M</a:t>
            </a:r>
            <a:r>
              <a:rPr lang="en-US" sz="16547" spc="802" dirty="0">
                <a:solidFill>
                  <a:srgbClr val="D03D25"/>
                </a:solidFill>
                <a:latin typeface="Calibri"/>
                <a:ea typeface="Calibri" panose="020F0502020204030204" pitchFamily="34" charset="0"/>
                <a:cs typeface="Calibri"/>
              </a:rPr>
              <a:t>O</a:t>
            </a: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ea typeface="Calibri" panose="020F0502020204030204" pitchFamily="34" charset="0"/>
                <a:cs typeface="Calibri"/>
              </a:rPr>
              <a:t>P</a:t>
            </a:r>
            <a:endParaRPr lang="en-GB" sz="16547" kern="0" dirty="0">
              <a:solidFill>
                <a:sysClr val="windowText" lastClr="000000"/>
              </a:solidFill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7136-357A-5A27-9480-9D3E1C3BD36B}"/>
              </a:ext>
            </a:extLst>
          </p:cNvPr>
          <p:cNvSpPr txBox="1"/>
          <p:nvPr/>
        </p:nvSpPr>
        <p:spPr>
          <a:xfrm>
            <a:off x="389467" y="5367866"/>
            <a:ext cx="2496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n. </a:t>
            </a:r>
            <a:r>
              <a:rPr lang="zh-TW" altLang="en-US" sz="6000" dirty="0">
                <a:solidFill>
                  <a:srgbClr val="000000"/>
                </a:solidFill>
                <a:latin typeface="helvetica neue"/>
              </a:rPr>
              <a:t>名詞</a:t>
            </a:r>
            <a:endParaRPr lang="en-GB" sz="6000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0824708-B00D-DFCD-A2F0-DEAC4715FDF6}"/>
              </a:ext>
            </a:extLst>
          </p:cNvPr>
          <p:cNvSpPr txBox="1">
            <a:spLocks/>
          </p:cNvSpPr>
          <p:nvPr/>
        </p:nvSpPr>
        <p:spPr>
          <a:xfrm>
            <a:off x="6236216" y="1979666"/>
            <a:ext cx="3843602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ea typeface="Calibri" panose="020F0502020204030204" pitchFamily="34" charset="0"/>
                <a:cs typeface="Calibri"/>
              </a:rPr>
              <a:t>P</a:t>
            </a:r>
            <a:r>
              <a:rPr lang="en-US" sz="16547" spc="802" dirty="0">
                <a:solidFill>
                  <a:srgbClr val="D03D25"/>
                </a:solidFill>
                <a:latin typeface="Calibri"/>
                <a:ea typeface="Calibri" panose="020F0502020204030204" pitchFamily="34" charset="0"/>
                <a:cs typeface="Calibri"/>
              </a:rPr>
              <a:t>ER</a:t>
            </a:r>
            <a:endParaRPr lang="en-GB" sz="16547" kern="0" dirty="0">
              <a:solidFill>
                <a:sysClr val="windowText" lastClr="000000"/>
              </a:solidFill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B3AE8A-A828-299B-0D55-AFF0A2686F85}"/>
              </a:ext>
            </a:extLst>
          </p:cNvPr>
          <p:cNvSpPr txBox="1"/>
          <p:nvPr/>
        </p:nvSpPr>
        <p:spPr>
          <a:xfrm>
            <a:off x="512884" y="674362"/>
            <a:ext cx="111662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當談論所有發言者都知道的特定事物時使用“the</a:t>
            </a:r>
            <a:r>
              <a:rPr lang="en-US" sz="2800" dirty="0"/>
              <a:t>”。</a:t>
            </a:r>
          </a:p>
          <a:p>
            <a:endParaRPr lang="en-US" sz="2800" dirty="0"/>
          </a:p>
          <a:p>
            <a:r>
              <a:rPr lang="en-US" sz="2800" dirty="0" err="1"/>
              <a:t>例子</a:t>
            </a:r>
            <a:r>
              <a:rPr lang="en-US" sz="2800" dirty="0">
                <a:solidFill>
                  <a:srgbClr val="7030A0"/>
                </a:solidFill>
                <a:latin typeface="Arial Nova Light" panose="020F0502020204030204" pitchFamily="34" charset="0"/>
              </a:rPr>
              <a:t>：”Let’s go to the store tomorrow.” </a:t>
            </a:r>
            <a:r>
              <a:rPr lang="en-US" sz="2800" dirty="0"/>
              <a:t>“</a:t>
            </a:r>
            <a:r>
              <a:rPr lang="en-US" sz="2800" dirty="0" err="1"/>
              <a:t>明天我們去商店吧</a:t>
            </a:r>
            <a:r>
              <a:rPr lang="en-US" sz="2800" dirty="0"/>
              <a:t>。”</a:t>
            </a:r>
          </a:p>
          <a:p>
            <a:endParaRPr lang="en-US" sz="2800" dirty="0"/>
          </a:p>
          <a:p>
            <a:r>
              <a:rPr lang="en-US" sz="2800" dirty="0" err="1"/>
              <a:t>聽起來我想去一家特定的商店，而與我交談的人都知道我在談論哪家商店</a:t>
            </a:r>
            <a:r>
              <a:rPr lang="en-US" sz="2800" dirty="0"/>
              <a:t>。</a:t>
            </a:r>
          </a:p>
          <a:p>
            <a:endParaRPr lang="en-US" sz="2800" dirty="0"/>
          </a:p>
          <a:p>
            <a:r>
              <a:rPr lang="en-US" sz="2800" dirty="0" err="1"/>
              <a:t>談論一般性事物時使用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7030A0"/>
                </a:solidFill>
                <a:latin typeface="Arial Nova Light" panose="020B0304020202020204" pitchFamily="34" charset="0"/>
              </a:rPr>
              <a:t>a/an</a:t>
            </a:r>
          </a:p>
          <a:p>
            <a:endParaRPr lang="en-US" sz="2800" dirty="0"/>
          </a:p>
          <a:p>
            <a:r>
              <a:rPr lang="en-US" sz="2800" dirty="0" err="1"/>
              <a:t>例子</a:t>
            </a:r>
            <a:r>
              <a:rPr lang="en-US" sz="2800" dirty="0">
                <a:solidFill>
                  <a:srgbClr val="7030A0"/>
                </a:solidFill>
                <a:latin typeface="Arial Nova Light" panose="020B0304020202020204" pitchFamily="34" charset="0"/>
              </a:rPr>
              <a:t>：”Let’s go to a store tomorrow.” </a:t>
            </a:r>
            <a:r>
              <a:rPr lang="en-US" sz="2800" dirty="0"/>
              <a:t>“</a:t>
            </a:r>
            <a:r>
              <a:rPr lang="en-US" sz="2800" dirty="0" err="1"/>
              <a:t>明天我們去商店吧</a:t>
            </a:r>
            <a:r>
              <a:rPr lang="en-US" sz="2800" dirty="0"/>
              <a:t>”</a:t>
            </a:r>
          </a:p>
          <a:p>
            <a:endParaRPr lang="en-US" sz="2800" dirty="0"/>
          </a:p>
          <a:p>
            <a:r>
              <a:rPr lang="en-US" sz="2800" dirty="0" err="1"/>
              <a:t>這是一般情況－哪家商店並不重要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4883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076918" y="827639"/>
            <a:ext cx="8038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4027169" y="3189470"/>
            <a:ext cx="4137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</a:t>
            </a:r>
            <a:r>
              <a:rPr lang="en-GB" sz="6000" dirty="0"/>
              <a:t>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4BEE8-05BD-CBE2-A64A-D9740161B0BA}"/>
              </a:ext>
            </a:extLst>
          </p:cNvPr>
          <p:cNvSpPr txBox="1"/>
          <p:nvPr/>
        </p:nvSpPr>
        <p:spPr>
          <a:xfrm>
            <a:off x="3248404" y="4780526"/>
            <a:ext cx="5695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你做什麼工作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5687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178" y="1460763"/>
            <a:ext cx="4845493" cy="39204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5711EC9-C1EE-20AD-E371-B792836B3D08}"/>
              </a:ext>
            </a:extLst>
          </p:cNvPr>
          <p:cNvSpPr/>
          <p:nvPr/>
        </p:nvSpPr>
        <p:spPr>
          <a:xfrm>
            <a:off x="7474250" y="69088"/>
            <a:ext cx="3352246" cy="2527807"/>
          </a:xfrm>
          <a:prstGeom prst="wedgeRoundRectCallout">
            <a:avLst>
              <a:gd name="adj1" fmla="val -102323"/>
              <a:gd name="adj2" fmla="val 354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m</a:t>
            </a:r>
            <a:r>
              <a:rPr lang="en-US" sz="6600" dirty="0">
                <a:solidFill>
                  <a:srgbClr val="C00000"/>
                </a:solidFill>
              </a:rPr>
              <a:t>o</a:t>
            </a:r>
            <a:r>
              <a:rPr lang="en-US" sz="6600" dirty="0"/>
              <a:t>p.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9757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1239575" y="827639"/>
            <a:ext cx="97128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3785616" y="3189470"/>
            <a:ext cx="4882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你在做什麼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719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178" y="1460763"/>
            <a:ext cx="4845493" cy="39204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5711EC9-C1EE-20AD-E371-B792836B3D08}"/>
              </a:ext>
            </a:extLst>
          </p:cNvPr>
          <p:cNvSpPr/>
          <p:nvPr/>
        </p:nvSpPr>
        <p:spPr>
          <a:xfrm>
            <a:off x="7474250" y="69088"/>
            <a:ext cx="3754582" cy="2527807"/>
          </a:xfrm>
          <a:prstGeom prst="wedgeRoundRectCallout">
            <a:avLst>
              <a:gd name="adj1" fmla="val -102323"/>
              <a:gd name="adj2" fmla="val 354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0070C0"/>
                </a:solidFill>
              </a:rPr>
              <a:t>am</a:t>
            </a:r>
            <a:r>
              <a:rPr lang="en-US" sz="6600" dirty="0"/>
              <a:t> m</a:t>
            </a:r>
            <a:r>
              <a:rPr lang="en-US" sz="6600" dirty="0">
                <a:solidFill>
                  <a:srgbClr val="C00000"/>
                </a:solidFill>
              </a:rPr>
              <a:t>o</a:t>
            </a:r>
            <a:r>
              <a:rPr lang="en-US" sz="6600" dirty="0"/>
              <a:t>pp</a:t>
            </a:r>
            <a:r>
              <a:rPr lang="en-US" sz="6600" dirty="0">
                <a:solidFill>
                  <a:srgbClr val="0070C0"/>
                </a:solidFill>
              </a:rPr>
              <a:t>ing</a:t>
            </a:r>
            <a:r>
              <a:rPr lang="en-US" sz="6600" dirty="0"/>
              <a:t>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7554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525183" y="827639"/>
            <a:ext cx="71416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1A9E-425A-2701-A388-488311970655}"/>
              </a:ext>
            </a:extLst>
          </p:cNvPr>
          <p:cNvSpPr txBox="1"/>
          <p:nvPr/>
        </p:nvSpPr>
        <p:spPr>
          <a:xfrm>
            <a:off x="3284982" y="2921168"/>
            <a:ext cx="5622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你是做什麼的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5203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194AB-AE21-1B53-6C69-76DDECF3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178" y="1460763"/>
            <a:ext cx="4845493" cy="39204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5711EC9-C1EE-20AD-E371-B792836B3D08}"/>
              </a:ext>
            </a:extLst>
          </p:cNvPr>
          <p:cNvSpPr/>
          <p:nvPr/>
        </p:nvSpPr>
        <p:spPr>
          <a:xfrm>
            <a:off x="7474250" y="69088"/>
            <a:ext cx="3754582" cy="2527807"/>
          </a:xfrm>
          <a:prstGeom prst="wedgeRoundRectCallout">
            <a:avLst>
              <a:gd name="adj1" fmla="val -102323"/>
              <a:gd name="adj2" fmla="val 354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C0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m </a:t>
            </a:r>
            <a:r>
              <a:rPr lang="en-US" sz="6600" dirty="0">
                <a:solidFill>
                  <a:srgbClr val="C00000"/>
                </a:solidFill>
              </a:rPr>
              <a:t>a</a:t>
            </a:r>
            <a:r>
              <a:rPr lang="en-US" sz="6600" dirty="0"/>
              <a:t> m</a:t>
            </a:r>
            <a:r>
              <a:rPr lang="en-US" sz="6600" dirty="0">
                <a:solidFill>
                  <a:srgbClr val="C00000"/>
                </a:solidFill>
              </a:rPr>
              <a:t>o</a:t>
            </a:r>
            <a:r>
              <a:rPr lang="en-US" sz="6600" dirty="0"/>
              <a:t>pp</a:t>
            </a:r>
            <a:r>
              <a:rPr lang="en-US" sz="6600" dirty="0">
                <a:solidFill>
                  <a:srgbClr val="C00000"/>
                </a:solidFill>
              </a:rPr>
              <a:t>er</a:t>
            </a:r>
            <a:r>
              <a:rPr lang="en-US" sz="6600" dirty="0"/>
              <a:t>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2241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423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625" y="2000250"/>
            <a:ext cx="252099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7688305" y="2000250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9BBB138-0BC2-E068-CDDF-78AEB52EAA81}"/>
              </a:ext>
            </a:extLst>
          </p:cNvPr>
          <p:cNvSpPr txBox="1">
            <a:spLocks/>
          </p:cNvSpPr>
          <p:nvPr/>
        </p:nvSpPr>
        <p:spPr>
          <a:xfrm>
            <a:off x="3289258" y="2000250"/>
            <a:ext cx="12144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4503696" y="2000250"/>
            <a:ext cx="11937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6CECE-A7D8-1EDB-1B75-4700D4075656}"/>
              </a:ext>
            </a:extLst>
          </p:cNvPr>
          <p:cNvSpPr txBox="1"/>
          <p:nvPr/>
        </p:nvSpPr>
        <p:spPr>
          <a:xfrm>
            <a:off x="8957734" y="5367865"/>
            <a:ext cx="2376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v. </a:t>
            </a:r>
            <a:r>
              <a:rPr lang="zh-TW" altLang="en-US" sz="6000" b="0" i="0" dirty="0">
                <a:solidFill>
                  <a:srgbClr val="000000"/>
                </a:solidFill>
                <a:effectLst/>
                <a:latin typeface="helvetica neue"/>
              </a:rPr>
              <a:t>動詞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39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076918" y="827639"/>
            <a:ext cx="8038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4027169" y="3189470"/>
            <a:ext cx="4137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</a:t>
            </a:r>
            <a:r>
              <a:rPr lang="en-GB" sz="6000" dirty="0"/>
              <a:t>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4BEE8-05BD-CBE2-A64A-D9740161B0BA}"/>
              </a:ext>
            </a:extLst>
          </p:cNvPr>
          <p:cNvSpPr txBox="1"/>
          <p:nvPr/>
        </p:nvSpPr>
        <p:spPr>
          <a:xfrm>
            <a:off x="3248404" y="4780526"/>
            <a:ext cx="5695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你做什麼工作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6706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cat holding broom and dustpan&#10;&#10;Description automatically generated">
            <a:extLst>
              <a:ext uri="{FF2B5EF4-FFF2-40B4-BE49-F238E27FC236}">
                <a16:creationId xmlns:a16="http://schemas.microsoft.com/office/drawing/2014/main" id="{08D1DB28-42F5-D43C-CE43-D120191B4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2" y="1611058"/>
            <a:ext cx="6463792" cy="363588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CB1FDD3-7CBA-0BE7-9CB4-7A0E09F1D1C9}"/>
              </a:ext>
            </a:extLst>
          </p:cNvPr>
          <p:cNvSpPr/>
          <p:nvPr/>
        </p:nvSpPr>
        <p:spPr>
          <a:xfrm>
            <a:off x="7474250" y="69088"/>
            <a:ext cx="3352246" cy="2527807"/>
          </a:xfrm>
          <a:prstGeom prst="wedgeRoundRectCallout">
            <a:avLst>
              <a:gd name="adj1" fmla="val -102323"/>
              <a:gd name="adj2" fmla="val 354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cl</a:t>
            </a:r>
            <a:r>
              <a:rPr lang="en-US" sz="6600" dirty="0">
                <a:solidFill>
                  <a:srgbClr val="C00000"/>
                </a:solidFill>
              </a:rPr>
              <a:t>ea</a:t>
            </a:r>
            <a:r>
              <a:rPr lang="en-US" sz="6600" dirty="0"/>
              <a:t>n.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0638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2076918" y="827639"/>
            <a:ext cx="8038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4B670-EF72-6D32-9518-A078F1AB82E1}"/>
              </a:ext>
            </a:extLst>
          </p:cNvPr>
          <p:cNvSpPr txBox="1"/>
          <p:nvPr/>
        </p:nvSpPr>
        <p:spPr>
          <a:xfrm>
            <a:off x="4027169" y="3189470"/>
            <a:ext cx="4137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</a:t>
            </a:r>
            <a:r>
              <a:rPr lang="en-GB" sz="6000" dirty="0"/>
              <a:t>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4BEE8-05BD-CBE2-A64A-D9740161B0BA}"/>
              </a:ext>
            </a:extLst>
          </p:cNvPr>
          <p:cNvSpPr txBox="1"/>
          <p:nvPr/>
        </p:nvSpPr>
        <p:spPr>
          <a:xfrm>
            <a:off x="3248404" y="4780526"/>
            <a:ext cx="5695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/>
              <a:t>你做什麼工作</a:t>
            </a:r>
            <a:r>
              <a:rPr lang="en-GB" sz="60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9622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1454954" y="827639"/>
            <a:ext cx="92820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cl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n?</a:t>
            </a:r>
          </a:p>
        </p:txBody>
      </p:sp>
    </p:spTree>
    <p:extLst>
      <p:ext uri="{BB962C8B-B14F-4D97-AF65-F5344CB8AC3E}">
        <p14:creationId xmlns:p14="http://schemas.microsoft.com/office/powerpoint/2010/main" val="3611063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oy object&#10;&#10;Description automatically generated">
            <a:extLst>
              <a:ext uri="{FF2B5EF4-FFF2-40B4-BE49-F238E27FC236}">
                <a16:creationId xmlns:a16="http://schemas.microsoft.com/office/drawing/2014/main" id="{005BCABE-1484-8CF3-4E87-D44B69757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5" y="218122"/>
            <a:ext cx="4361879" cy="642895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D0055AC-5FF5-523A-800C-0ED1834475F0}"/>
              </a:ext>
            </a:extLst>
          </p:cNvPr>
          <p:cNvSpPr/>
          <p:nvPr/>
        </p:nvSpPr>
        <p:spPr>
          <a:xfrm>
            <a:off x="5724145" y="0"/>
            <a:ext cx="6202870" cy="2527807"/>
          </a:xfrm>
          <a:prstGeom prst="wedgeRoundRectCallout">
            <a:avLst>
              <a:gd name="adj1" fmla="val -87876"/>
              <a:gd name="adj2" fmla="val 3977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 cl</a:t>
            </a:r>
            <a:r>
              <a:rPr lang="en-US" sz="6600" dirty="0">
                <a:solidFill>
                  <a:srgbClr val="C00000"/>
                </a:solidFill>
              </a:rPr>
              <a:t>ea</a:t>
            </a:r>
            <a:r>
              <a:rPr lang="en-US" sz="6600" dirty="0"/>
              <a:t>n w</a:t>
            </a:r>
            <a:r>
              <a:rPr lang="en-US" sz="6600" dirty="0">
                <a:solidFill>
                  <a:srgbClr val="C00000"/>
                </a:solidFill>
              </a:rPr>
              <a:t>i</a:t>
            </a:r>
            <a:r>
              <a:rPr lang="en-US" sz="6600" dirty="0"/>
              <a:t>nd</a:t>
            </a:r>
            <a:r>
              <a:rPr lang="en-US" sz="6600" dirty="0">
                <a:solidFill>
                  <a:srgbClr val="C00000"/>
                </a:solidFill>
              </a:rPr>
              <a:t>ow</a:t>
            </a:r>
            <a:r>
              <a:rPr lang="en-US" sz="6600" dirty="0"/>
              <a:t>s.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7112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611B6-7681-43E5-EDD5-2392699B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b="38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C46C1B-91E7-9FE9-6C58-5F1DE225293C}"/>
              </a:ext>
            </a:extLst>
          </p:cNvPr>
          <p:cNvSpPr txBox="1"/>
          <p:nvPr/>
        </p:nvSpPr>
        <p:spPr>
          <a:xfrm>
            <a:off x="0" y="5317240"/>
            <a:ext cx="12191979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is he doing?</a:t>
            </a:r>
          </a:p>
        </p:txBody>
      </p:sp>
    </p:spTree>
    <p:extLst>
      <p:ext uri="{BB962C8B-B14F-4D97-AF65-F5344CB8AC3E}">
        <p14:creationId xmlns:p14="http://schemas.microsoft.com/office/powerpoint/2010/main" val="2686966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611B6-7681-43E5-EDD5-2392699B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b="38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C46C1B-91E7-9FE9-6C58-5F1DE225293C}"/>
              </a:ext>
            </a:extLst>
          </p:cNvPr>
          <p:cNvSpPr txBox="1"/>
          <p:nvPr/>
        </p:nvSpPr>
        <p:spPr>
          <a:xfrm>
            <a:off x="-128016" y="5317240"/>
            <a:ext cx="12320015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 is cleaning windows.</a:t>
            </a:r>
          </a:p>
        </p:txBody>
      </p:sp>
    </p:spTree>
    <p:extLst>
      <p:ext uri="{BB962C8B-B14F-4D97-AF65-F5344CB8AC3E}">
        <p14:creationId xmlns:p14="http://schemas.microsoft.com/office/powerpoint/2010/main" val="2887215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611B6-7681-43E5-EDD5-2392699B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C46C1B-91E7-9FE9-6C58-5F1DE225293C}"/>
              </a:ext>
            </a:extLst>
          </p:cNvPr>
          <p:cNvSpPr txBox="1"/>
          <p:nvPr/>
        </p:nvSpPr>
        <p:spPr>
          <a:xfrm>
            <a:off x="0" y="5317240"/>
            <a:ext cx="12191999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is his job?</a:t>
            </a:r>
          </a:p>
        </p:txBody>
      </p:sp>
    </p:spTree>
    <p:extLst>
      <p:ext uri="{BB962C8B-B14F-4D97-AF65-F5344CB8AC3E}">
        <p14:creationId xmlns:p14="http://schemas.microsoft.com/office/powerpoint/2010/main" val="1547950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611B6-7681-43E5-EDD5-2392699B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C46C1B-91E7-9FE9-6C58-5F1DE225293C}"/>
              </a:ext>
            </a:extLst>
          </p:cNvPr>
          <p:cNvSpPr txBox="1"/>
          <p:nvPr/>
        </p:nvSpPr>
        <p:spPr>
          <a:xfrm>
            <a:off x="0" y="5317240"/>
            <a:ext cx="12191999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 is a window cleaner.</a:t>
            </a:r>
          </a:p>
        </p:txBody>
      </p:sp>
    </p:spTree>
    <p:extLst>
      <p:ext uri="{BB962C8B-B14F-4D97-AF65-F5344CB8AC3E}">
        <p14:creationId xmlns:p14="http://schemas.microsoft.com/office/powerpoint/2010/main" val="1801830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46A2F-866E-C23A-6768-898D0C8DAE33}"/>
              </a:ext>
            </a:extLst>
          </p:cNvPr>
          <p:cNvSpPr/>
          <p:nvPr/>
        </p:nvSpPr>
        <p:spPr>
          <a:xfrm>
            <a:off x="1454954" y="827639"/>
            <a:ext cx="92820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d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cl</a:t>
            </a:r>
            <a:r>
              <a:rPr lang="en-US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n?</a:t>
            </a:r>
          </a:p>
        </p:txBody>
      </p:sp>
    </p:spTree>
    <p:extLst>
      <p:ext uri="{BB962C8B-B14F-4D97-AF65-F5344CB8AC3E}">
        <p14:creationId xmlns:p14="http://schemas.microsoft.com/office/powerpoint/2010/main" val="39260037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D8A1F-FEB2-4257-690A-AE750C8D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63" y="528229"/>
            <a:ext cx="10999072" cy="542367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E59AFD-BA7E-1A4C-FE03-D73C563CFD88}"/>
              </a:ext>
            </a:extLst>
          </p:cNvPr>
          <p:cNvSpPr/>
          <p:nvPr/>
        </p:nvSpPr>
        <p:spPr>
          <a:xfrm>
            <a:off x="596464" y="0"/>
            <a:ext cx="10999071" cy="1444304"/>
          </a:xfrm>
          <a:prstGeom prst="wedgeRoundRectCallout">
            <a:avLst>
              <a:gd name="adj1" fmla="val 27935"/>
              <a:gd name="adj2" fmla="val 474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70C0"/>
                </a:solidFill>
              </a:rPr>
              <a:t>I</a:t>
            </a:r>
            <a:r>
              <a:rPr lang="en-US" sz="8000" dirty="0"/>
              <a:t> cl</a:t>
            </a:r>
            <a:r>
              <a:rPr lang="en-US" sz="8000" dirty="0">
                <a:solidFill>
                  <a:srgbClr val="0070C0"/>
                </a:solidFill>
              </a:rPr>
              <a:t>ea</a:t>
            </a:r>
            <a:r>
              <a:rPr lang="en-US" sz="8000" dirty="0"/>
              <a:t>n m</a:t>
            </a:r>
            <a:r>
              <a:rPr lang="en-US" sz="8000" dirty="0">
                <a:solidFill>
                  <a:srgbClr val="0070C0"/>
                </a:solidFill>
              </a:rPr>
              <a:t>y</a:t>
            </a:r>
            <a:r>
              <a:rPr lang="en-US" sz="8000" dirty="0"/>
              <a:t>/th</a:t>
            </a:r>
            <a:r>
              <a:rPr lang="en-US" sz="8000" dirty="0">
                <a:solidFill>
                  <a:srgbClr val="FF0000"/>
                </a:solidFill>
              </a:rPr>
              <a:t>e</a:t>
            </a:r>
            <a:r>
              <a:rPr lang="en-US" sz="8000" dirty="0"/>
              <a:t> cl</a:t>
            </a:r>
            <a:r>
              <a:rPr lang="en-US" sz="8000" dirty="0">
                <a:solidFill>
                  <a:srgbClr val="0070C0"/>
                </a:solidFill>
              </a:rPr>
              <a:t>a</a:t>
            </a:r>
            <a:r>
              <a:rPr lang="en-US" sz="8000" dirty="0"/>
              <a:t>ssr</a:t>
            </a:r>
            <a:r>
              <a:rPr lang="en-US" sz="8000" dirty="0">
                <a:solidFill>
                  <a:srgbClr val="0070C0"/>
                </a:solidFill>
              </a:rPr>
              <a:t>oo</a:t>
            </a:r>
            <a:r>
              <a:rPr lang="en-US" sz="8000" dirty="0"/>
              <a:t>m.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7968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D8A1F-FEB2-4257-690A-AE750C8D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63" y="528229"/>
            <a:ext cx="10999072" cy="542367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E59AFD-BA7E-1A4C-FE03-D73C563CFD88}"/>
              </a:ext>
            </a:extLst>
          </p:cNvPr>
          <p:cNvSpPr/>
          <p:nvPr/>
        </p:nvSpPr>
        <p:spPr>
          <a:xfrm>
            <a:off x="596464" y="0"/>
            <a:ext cx="10999071" cy="1444304"/>
          </a:xfrm>
          <a:prstGeom prst="wedgeRoundRectCallout">
            <a:avLst>
              <a:gd name="adj1" fmla="val 27935"/>
              <a:gd name="adj2" fmla="val 474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70C0"/>
                </a:solidFill>
              </a:rPr>
              <a:t>I</a:t>
            </a:r>
            <a:r>
              <a:rPr lang="en-US" sz="8000" dirty="0"/>
              <a:t> cl</a:t>
            </a:r>
            <a:r>
              <a:rPr lang="en-US" sz="8000" dirty="0">
                <a:solidFill>
                  <a:srgbClr val="0070C0"/>
                </a:solidFill>
              </a:rPr>
              <a:t>ea</a:t>
            </a:r>
            <a:r>
              <a:rPr lang="en-US" sz="8000" dirty="0"/>
              <a:t>n m</a:t>
            </a:r>
            <a:r>
              <a:rPr lang="en-US" sz="8000" dirty="0">
                <a:solidFill>
                  <a:srgbClr val="0070C0"/>
                </a:solidFill>
              </a:rPr>
              <a:t>y</a:t>
            </a:r>
            <a:r>
              <a:rPr lang="en-US" sz="8000" dirty="0"/>
              <a:t>/th</a:t>
            </a:r>
            <a:r>
              <a:rPr lang="en-US" sz="8000" dirty="0">
                <a:solidFill>
                  <a:srgbClr val="FF0000"/>
                </a:solidFill>
              </a:rPr>
              <a:t>e</a:t>
            </a:r>
            <a:r>
              <a:rPr lang="en-US" sz="8000" dirty="0"/>
              <a:t> t</a:t>
            </a:r>
            <a:r>
              <a:rPr lang="en-US" sz="8000" dirty="0">
                <a:solidFill>
                  <a:srgbClr val="0070C0"/>
                </a:solidFill>
              </a:rPr>
              <a:t>a</a:t>
            </a:r>
            <a:r>
              <a:rPr lang="en-US" sz="8000" dirty="0"/>
              <a:t>b</a:t>
            </a:r>
            <a:r>
              <a:rPr lang="en-US" sz="8000" dirty="0">
                <a:solidFill>
                  <a:srgbClr val="0070C0"/>
                </a:solidFill>
              </a:rPr>
              <a:t>le</a:t>
            </a:r>
            <a:r>
              <a:rPr lang="en-US" sz="8000" dirty="0"/>
              <a:t>.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1640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DCE1B84F-8939-C7AC-D27D-F590F2AD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6ECA761-B5EE-AD58-37BC-0EB6602BE25D}"/>
              </a:ext>
            </a:extLst>
          </p:cNvPr>
          <p:cNvSpPr/>
          <p:nvPr/>
        </p:nvSpPr>
        <p:spPr>
          <a:xfrm>
            <a:off x="3053913" y="175846"/>
            <a:ext cx="6091550" cy="1444304"/>
          </a:xfrm>
          <a:prstGeom prst="wedgeRoundRectCallout">
            <a:avLst>
              <a:gd name="adj1" fmla="val 27935"/>
              <a:gd name="adj2" fmla="val 474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70C0"/>
                </a:solidFill>
              </a:rPr>
              <a:t>I</a:t>
            </a:r>
            <a:r>
              <a:rPr lang="en-US" sz="8000" dirty="0"/>
              <a:t> cl</a:t>
            </a:r>
            <a:r>
              <a:rPr lang="en-US" sz="8000" dirty="0">
                <a:solidFill>
                  <a:srgbClr val="0070C0"/>
                </a:solidFill>
              </a:rPr>
              <a:t>ea</a:t>
            </a:r>
            <a:r>
              <a:rPr lang="en-US" sz="8000" dirty="0"/>
              <a:t>n t</a:t>
            </a:r>
            <a:r>
              <a:rPr lang="en-US" sz="8000" dirty="0">
                <a:solidFill>
                  <a:srgbClr val="0070C0"/>
                </a:solidFill>
              </a:rPr>
              <a:t>a</a:t>
            </a:r>
            <a:r>
              <a:rPr lang="en-US" sz="8000" dirty="0"/>
              <a:t>b</a:t>
            </a:r>
            <a:r>
              <a:rPr lang="en-US" sz="8000" dirty="0">
                <a:solidFill>
                  <a:srgbClr val="0070C0"/>
                </a:solidFill>
              </a:rPr>
              <a:t>le</a:t>
            </a:r>
            <a:r>
              <a:rPr lang="en-US" sz="8000" dirty="0">
                <a:solidFill>
                  <a:schemeClr val="tx1"/>
                </a:solidFill>
              </a:rPr>
              <a:t>s</a:t>
            </a:r>
            <a:r>
              <a:rPr lang="en-US" sz="8000" dirty="0"/>
              <a:t>.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000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B5A49-A95C-26A5-95ED-F56404EE9150}"/>
              </a:ext>
            </a:extLst>
          </p:cNvPr>
          <p:cNvSpPr/>
          <p:nvPr/>
        </p:nvSpPr>
        <p:spPr>
          <a:xfrm>
            <a:off x="1427844" y="909935"/>
            <a:ext cx="26893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1639D3-70BF-8F3D-627C-E2079BBA3389}"/>
              </a:ext>
            </a:extLst>
          </p:cNvPr>
          <p:cNvSpPr/>
          <p:nvPr/>
        </p:nvSpPr>
        <p:spPr>
          <a:xfrm>
            <a:off x="4366400" y="909935"/>
            <a:ext cx="13724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5BCFEE-9B54-FC05-622C-CFC9179DFC6E}"/>
              </a:ext>
            </a:extLst>
          </p:cNvPr>
          <p:cNvSpPr/>
          <p:nvPr/>
        </p:nvSpPr>
        <p:spPr>
          <a:xfrm>
            <a:off x="5870113" y="909935"/>
            <a:ext cx="18706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B44CF-0489-1554-FDFB-B53A261DAFD1}"/>
              </a:ext>
            </a:extLst>
          </p:cNvPr>
          <p:cNvSpPr/>
          <p:nvPr/>
        </p:nvSpPr>
        <p:spPr>
          <a:xfrm>
            <a:off x="7871972" y="909935"/>
            <a:ext cx="13724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96199-B554-0A9C-BCBC-504B4ED627DF}"/>
              </a:ext>
            </a:extLst>
          </p:cNvPr>
          <p:cNvSpPr/>
          <p:nvPr/>
        </p:nvSpPr>
        <p:spPr>
          <a:xfrm>
            <a:off x="9244464" y="909935"/>
            <a:ext cx="707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B762B7-5D7B-8181-CD74-285470B7973F}"/>
              </a:ext>
            </a:extLst>
          </p:cNvPr>
          <p:cNvCxnSpPr>
            <a:stCxn id="4" idx="2"/>
          </p:cNvCxnSpPr>
          <p:nvPr/>
        </p:nvCxnSpPr>
        <p:spPr>
          <a:xfrm flipH="1">
            <a:off x="3938957" y="2356485"/>
            <a:ext cx="2866476" cy="186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D3D6B67-DAEB-F1A6-0139-C27957D842AE}"/>
              </a:ext>
            </a:extLst>
          </p:cNvPr>
          <p:cNvSpPr/>
          <p:nvPr/>
        </p:nvSpPr>
        <p:spPr>
          <a:xfrm>
            <a:off x="3550224" y="4220307"/>
            <a:ext cx="468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B3D0B6-B875-B250-2753-658C1D2BBABD}"/>
              </a:ext>
            </a:extLst>
          </p:cNvPr>
          <p:cNvCxnSpPr/>
          <p:nvPr/>
        </p:nvCxnSpPr>
        <p:spPr>
          <a:xfrm flipH="1">
            <a:off x="5752487" y="2356484"/>
            <a:ext cx="2866478" cy="186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B0B36-8C58-DFE5-D09D-CD5ED7CB2645}"/>
              </a:ext>
            </a:extLst>
          </p:cNvPr>
          <p:cNvSpPr/>
          <p:nvPr/>
        </p:nvSpPr>
        <p:spPr>
          <a:xfrm>
            <a:off x="4481558" y="4343417"/>
            <a:ext cx="27638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</a:t>
            </a:r>
            <a:r>
              <a:rPr lang="zh-TW" altLang="en-US" sz="7200" b="0" i="0" dirty="0">
                <a:solidFill>
                  <a:srgbClr val="000000"/>
                </a:solidFill>
                <a:effectLst/>
                <a:latin typeface="helvetica neue"/>
              </a:rPr>
              <a:t>動詞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CEF68-4037-EE8D-431D-07CEA5794C9B}"/>
              </a:ext>
            </a:extLst>
          </p:cNvPr>
          <p:cNvCxnSpPr>
            <a:cxnSpLocks/>
          </p:cNvCxnSpPr>
          <p:nvPr/>
        </p:nvCxnSpPr>
        <p:spPr>
          <a:xfrm flipH="1">
            <a:off x="8177924" y="2356483"/>
            <a:ext cx="1507581" cy="186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4F3F0-4FDF-9CFD-BD80-9BA6289F39D5}"/>
              </a:ext>
            </a:extLst>
          </p:cNvPr>
          <p:cNvSpPr/>
          <p:nvPr/>
        </p:nvSpPr>
        <p:spPr>
          <a:xfrm>
            <a:off x="7797864" y="4220307"/>
            <a:ext cx="468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44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1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running on a road&#10;&#10;Description automatically generated">
            <a:extLst>
              <a:ext uri="{FF2B5EF4-FFF2-40B4-BE49-F238E27FC236}">
                <a16:creationId xmlns:a16="http://schemas.microsoft.com/office/drawing/2014/main" id="{52812196-314A-1A09-7B94-9B1CEB21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0" y="457200"/>
            <a:ext cx="10575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82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12196-314A-1A09-7B94-9B1CEB21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436" y="457200"/>
            <a:ext cx="88271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94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72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cooking in a kitchen&#10;&#10;Description automatically generated">
            <a:extLst>
              <a:ext uri="{FF2B5EF4-FFF2-40B4-BE49-F238E27FC236}">
                <a16:creationId xmlns:a16="http://schemas.microsoft.com/office/drawing/2014/main" id="{98933C4C-4E0A-7104-06B8-67CE86DA4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487A22-AB36-8745-2876-2D2EFC99739A}"/>
              </a:ext>
            </a:extLst>
          </p:cNvPr>
          <p:cNvSpPr/>
          <p:nvPr/>
        </p:nvSpPr>
        <p:spPr>
          <a:xfrm>
            <a:off x="2028092" y="353891"/>
            <a:ext cx="813581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8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5062F-D865-CCFB-8566-D3005F8B91EB}"/>
              </a:ext>
            </a:extLst>
          </p:cNvPr>
          <p:cNvSpPr/>
          <p:nvPr/>
        </p:nvSpPr>
        <p:spPr>
          <a:xfrm>
            <a:off x="3610047" y="5057559"/>
            <a:ext cx="49719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</a:t>
            </a:r>
            <a:r>
              <a:rPr lang="zh-TW" altLang="en-US" sz="8800" dirty="0">
                <a:solidFill>
                  <a:srgbClr val="000000"/>
                </a:solidFill>
                <a:latin typeface="helvetica neue"/>
              </a:rPr>
              <a:t>動詞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54A36C-B6E4-7A73-3C5E-17F8EF67E9F3}"/>
              </a:ext>
            </a:extLst>
          </p:cNvPr>
          <p:cNvSpPr/>
          <p:nvPr/>
        </p:nvSpPr>
        <p:spPr>
          <a:xfrm>
            <a:off x="3410096" y="5057559"/>
            <a:ext cx="4971904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8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oo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334003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BB8713D-16CB-B275-CC03-73A7B31F6AC2}"/>
              </a:ext>
            </a:extLst>
          </p:cNvPr>
          <p:cNvSpPr/>
          <p:nvPr/>
        </p:nvSpPr>
        <p:spPr>
          <a:xfrm>
            <a:off x="2032000" y="0"/>
            <a:ext cx="4064000" cy="2527807"/>
          </a:xfrm>
          <a:prstGeom prst="wedgeRoundRectCallout">
            <a:avLst>
              <a:gd name="adj1" fmla="val -30995"/>
              <a:gd name="adj2" fmla="val 851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-US" sz="6600" dirty="0">
                <a:solidFill>
                  <a:schemeClr val="accent4"/>
                </a:solidFill>
              </a:rPr>
              <a:t>h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>
                <a:solidFill>
                  <a:schemeClr val="tx1"/>
                </a:solidFill>
              </a:rPr>
              <a:t>t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 yo</a:t>
            </a:r>
            <a:r>
              <a:rPr lang="en-US" sz="6600" dirty="0">
                <a:solidFill>
                  <a:srgbClr val="0070C0"/>
                </a:solidFill>
              </a:rPr>
              <a:t>u</a:t>
            </a:r>
            <a:r>
              <a:rPr lang="en-US" sz="6600" dirty="0">
                <a:solidFill>
                  <a:schemeClr val="tx1"/>
                </a:solidFill>
              </a:rPr>
              <a:t> d</a:t>
            </a:r>
            <a:r>
              <a:rPr lang="en-US" sz="6600" dirty="0">
                <a:solidFill>
                  <a:srgbClr val="00B050"/>
                </a:solidFill>
              </a:rPr>
              <a:t>o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7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BE323B78-BA70-C65E-1999-E901A5EC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743DED-8380-4248-00B5-C9E4E7034A29}"/>
              </a:ext>
            </a:extLst>
          </p:cNvPr>
          <p:cNvSpPr/>
          <p:nvPr/>
        </p:nvSpPr>
        <p:spPr>
          <a:xfrm>
            <a:off x="4958862" y="193431"/>
            <a:ext cx="4255477" cy="1230923"/>
          </a:xfrm>
          <a:prstGeom prst="wedgeRectCallout">
            <a:avLst>
              <a:gd name="adj1" fmla="val -3064"/>
              <a:gd name="adj2" fmla="val 867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70C0"/>
                </a:solidFill>
              </a:rPr>
              <a:t>I</a:t>
            </a:r>
            <a:r>
              <a:rPr lang="en-US" sz="8800" dirty="0"/>
              <a:t> t</a:t>
            </a:r>
            <a:r>
              <a:rPr lang="en-US" sz="8800" dirty="0">
                <a:solidFill>
                  <a:srgbClr val="0070C0"/>
                </a:solidFill>
              </a:rPr>
              <a:t>ea</a:t>
            </a:r>
            <a:r>
              <a:rPr lang="en-US" sz="8800" dirty="0"/>
              <a:t>ch.</a:t>
            </a:r>
          </a:p>
        </p:txBody>
      </p:sp>
    </p:spTree>
    <p:extLst>
      <p:ext uri="{BB962C8B-B14F-4D97-AF65-F5344CB8AC3E}">
        <p14:creationId xmlns:p14="http://schemas.microsoft.com/office/powerpoint/2010/main" val="9664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406</Words>
  <Application>Microsoft Office PowerPoint</Application>
  <PresentationFormat>Widescreen</PresentationFormat>
  <Paragraphs>143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helvetica neue</vt:lpstr>
      <vt:lpstr>Arial</vt:lpstr>
      <vt:lpstr>Arial Nova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Jiles</dc:creator>
  <cp:lastModifiedBy>Anthony Jiles</cp:lastModifiedBy>
  <cp:revision>33</cp:revision>
  <dcterms:created xsi:type="dcterms:W3CDTF">2022-11-20T23:56:21Z</dcterms:created>
  <dcterms:modified xsi:type="dcterms:W3CDTF">2024-12-07T01:53:40Z</dcterms:modified>
</cp:coreProperties>
</file>